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9" r:id="rId5"/>
    <p:sldId id="262" r:id="rId6"/>
    <p:sldId id="263" r:id="rId7"/>
    <p:sldId id="260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Formation DSAP-COVID19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CA" dirty="0" smtClean="0"/>
              <a:t>Enseignement sécuritaire EPS-KIN</a:t>
            </a:r>
          </a:p>
          <a:p>
            <a:r>
              <a:rPr lang="fr-CA" dirty="0" smtClean="0"/>
              <a:t>(Planification et logistique) </a:t>
            </a:r>
          </a:p>
          <a:p>
            <a:r>
              <a:rPr lang="fr-CA" dirty="0" smtClean="0"/>
              <a:t>Contexte de pandémie (A20)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89747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Contexte Covid19 – A20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1698171"/>
            <a:ext cx="10350137" cy="4169229"/>
          </a:xfrm>
        </p:spPr>
        <p:txBody>
          <a:bodyPr/>
          <a:lstStyle/>
          <a:p>
            <a:r>
              <a:rPr lang="fr-CA" dirty="0" smtClean="0"/>
              <a:t>Expériences personnelles et professionnelles (H20 et E20)</a:t>
            </a:r>
          </a:p>
          <a:p>
            <a:r>
              <a:rPr lang="fr-CA" dirty="0" smtClean="0"/>
              <a:t>2</a:t>
            </a:r>
            <a:r>
              <a:rPr lang="fr-CA" baseline="30000" dirty="0" smtClean="0"/>
              <a:t>e</a:t>
            </a:r>
            <a:r>
              <a:rPr lang="fr-CA" dirty="0" smtClean="0"/>
              <a:t> vague prévisions</a:t>
            </a:r>
          </a:p>
          <a:p>
            <a:r>
              <a:rPr lang="fr-CA" dirty="0" smtClean="0"/>
              <a:t>Lignes directrices peu claires (Ministère Enseignement Supérieur, UQAM)</a:t>
            </a:r>
          </a:p>
          <a:p>
            <a:r>
              <a:rPr lang="fr-CA" dirty="0" smtClean="0"/>
              <a:t>Possibilité d’une poursuite du contexte pour H21</a:t>
            </a:r>
          </a:p>
          <a:p>
            <a:endParaRPr lang="fr-CA" dirty="0" smtClean="0"/>
          </a:p>
          <a:p>
            <a:r>
              <a:rPr lang="fr-CA" dirty="0" smtClean="0"/>
              <a:t>Créé de la certitude dans un contexte d’incertitude</a:t>
            </a:r>
          </a:p>
          <a:p>
            <a:r>
              <a:rPr lang="fr-CA" dirty="0"/>
              <a:t>Ê</a:t>
            </a:r>
            <a:r>
              <a:rPr lang="fr-CA" dirty="0" smtClean="0"/>
              <a:t>tre « flexible » et « adaptable »</a:t>
            </a:r>
          </a:p>
          <a:p>
            <a:r>
              <a:rPr lang="fr-CA" dirty="0" smtClean="0"/>
              <a:t>Ce que l’on peut faire et ce que l’on peut pas faire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57713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Objectifs de la formation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fr-CA" b="1" dirty="0"/>
              <a:t>présentation</a:t>
            </a:r>
            <a:r>
              <a:rPr lang="fr-CA" dirty="0"/>
              <a:t> de plusieurs lignes directrices pour l'enseignement au DSAP </a:t>
            </a:r>
            <a:r>
              <a:rPr lang="fr-CA" dirty="0" smtClean="0"/>
              <a:t>UQAM</a:t>
            </a:r>
          </a:p>
          <a:p>
            <a:pPr lvl="1" fontAlgn="base"/>
            <a:r>
              <a:rPr lang="fr-CA" dirty="0" smtClean="0"/>
              <a:t>KIN</a:t>
            </a:r>
          </a:p>
          <a:p>
            <a:pPr lvl="1" fontAlgn="base"/>
            <a:r>
              <a:rPr lang="fr-CA" dirty="0" smtClean="0"/>
              <a:t>EPS</a:t>
            </a:r>
            <a:endParaRPr lang="en-CA" dirty="0"/>
          </a:p>
          <a:p>
            <a:pPr lvl="0" fontAlgn="base"/>
            <a:r>
              <a:rPr lang="fr-CA" b="1" dirty="0"/>
              <a:t>discussion</a:t>
            </a:r>
            <a:r>
              <a:rPr lang="fr-CA" dirty="0"/>
              <a:t> sur l'application de ces lignes directrices </a:t>
            </a:r>
            <a:endParaRPr lang="fr-CA" dirty="0" smtClean="0"/>
          </a:p>
          <a:p>
            <a:pPr lvl="1" fontAlgn="base"/>
            <a:r>
              <a:rPr lang="fr-CA" dirty="0" smtClean="0"/>
              <a:t>vos </a:t>
            </a:r>
            <a:r>
              <a:rPr lang="fr-CA" dirty="0"/>
              <a:t>avis, </a:t>
            </a:r>
            <a:endParaRPr lang="fr-CA" dirty="0" smtClean="0"/>
          </a:p>
          <a:p>
            <a:pPr lvl="1" fontAlgn="base"/>
            <a:r>
              <a:rPr lang="fr-CA" dirty="0" smtClean="0"/>
              <a:t>vos </a:t>
            </a:r>
            <a:r>
              <a:rPr lang="fr-CA" dirty="0"/>
              <a:t>cas, </a:t>
            </a:r>
            <a:endParaRPr lang="fr-CA" dirty="0" smtClean="0"/>
          </a:p>
          <a:p>
            <a:pPr lvl="1" fontAlgn="base"/>
            <a:r>
              <a:rPr lang="fr-CA" dirty="0" smtClean="0"/>
              <a:t>vos </a:t>
            </a:r>
            <a:r>
              <a:rPr lang="fr-CA" dirty="0"/>
              <a:t>craintes)</a:t>
            </a:r>
            <a:endParaRPr lang="en-CA" dirty="0"/>
          </a:p>
          <a:p>
            <a:r>
              <a:rPr lang="fr-CA" b="1" dirty="0" smtClean="0"/>
              <a:t>Rédaction d’un protocole du DSAP</a:t>
            </a:r>
            <a:r>
              <a:rPr lang="fr-CA" dirty="0" smtClean="0"/>
              <a:t> pour l’enseignement des </a:t>
            </a:r>
            <a:r>
              <a:rPr lang="fr-CA" b="1" dirty="0" smtClean="0"/>
              <a:t>cours présentiels </a:t>
            </a:r>
            <a:r>
              <a:rPr lang="fr-CA" dirty="0" smtClean="0"/>
              <a:t>et des </a:t>
            </a:r>
            <a:r>
              <a:rPr lang="fr-CA" b="1" dirty="0" smtClean="0"/>
              <a:t>stages</a:t>
            </a:r>
            <a:r>
              <a:rPr lang="fr-CA" dirty="0" smtClean="0"/>
              <a:t> pour la </a:t>
            </a:r>
            <a:r>
              <a:rPr lang="fr-CA" b="1" dirty="0" smtClean="0"/>
              <a:t>session A20 </a:t>
            </a:r>
            <a:r>
              <a:rPr lang="fr-CA" dirty="0" smtClean="0"/>
              <a:t>(KIN et EPS)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10857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560" y="212271"/>
            <a:ext cx="9906000" cy="1485900"/>
          </a:xfrm>
        </p:spPr>
        <p:txBody>
          <a:bodyPr/>
          <a:lstStyle/>
          <a:p>
            <a:r>
              <a:rPr lang="fr-CA" dirty="0" smtClean="0"/>
              <a:t>1. Proposition </a:t>
            </a:r>
            <a:r>
              <a:rPr lang="fr-CA" dirty="0" smtClean="0"/>
              <a:t>de lignes </a:t>
            </a:r>
            <a:r>
              <a:rPr lang="fr-CA" dirty="0" smtClean="0"/>
              <a:t>directrices – </a:t>
            </a:r>
            <a:br>
              <a:rPr lang="fr-CA" dirty="0" smtClean="0"/>
            </a:br>
            <a:r>
              <a:rPr lang="fr-CA" dirty="0" smtClean="0"/>
              <a:t>Cours présentiels EPS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1698171"/>
            <a:ext cx="10402389" cy="5016138"/>
          </a:xfrm>
        </p:spPr>
        <p:txBody>
          <a:bodyPr>
            <a:normAutofit fontScale="92500" lnSpcReduction="20000"/>
          </a:bodyPr>
          <a:lstStyle/>
          <a:p>
            <a:r>
              <a:rPr lang="fr-CA" dirty="0" smtClean="0"/>
              <a:t>Pour les cours magistraux, favoriser l’enseignement à distance</a:t>
            </a:r>
          </a:p>
          <a:p>
            <a:pPr lvl="1"/>
            <a:r>
              <a:rPr lang="fr-CA" dirty="0" smtClean="0"/>
              <a:t>Modèle Félix</a:t>
            </a:r>
          </a:p>
          <a:p>
            <a:pPr lvl="1"/>
            <a:r>
              <a:rPr lang="fr-CA" dirty="0" smtClean="0"/>
              <a:t>Faire des courtes vidéos (max20-30min) pour découper sa matière</a:t>
            </a:r>
          </a:p>
          <a:p>
            <a:r>
              <a:rPr lang="fr-CA" dirty="0" smtClean="0"/>
              <a:t>Pour les cours pratiques, possibilité de faire des cours présentiels</a:t>
            </a:r>
          </a:p>
          <a:p>
            <a:pPr lvl="1"/>
            <a:r>
              <a:rPr lang="fr-CA" dirty="0" smtClean="0"/>
              <a:t>Intérieurs : applications des 3 mesures de sécurité (port du masque, distanciation physique </a:t>
            </a:r>
            <a:r>
              <a:rPr lang="fr-CA" dirty="0" smtClean="0"/>
              <a:t>1,5 (immobile) ou 2m (action), </a:t>
            </a:r>
            <a:r>
              <a:rPr lang="fr-CA" dirty="0" smtClean="0"/>
              <a:t>gel pour les mains, </a:t>
            </a:r>
            <a:r>
              <a:rPr lang="fr-CA" dirty="0" smtClean="0"/>
              <a:t>désinfection </a:t>
            </a:r>
            <a:r>
              <a:rPr lang="fr-CA" dirty="0" smtClean="0"/>
              <a:t>des objets partagés)</a:t>
            </a:r>
          </a:p>
          <a:p>
            <a:pPr lvl="1"/>
            <a:r>
              <a:rPr lang="fr-CA" dirty="0" smtClean="0"/>
              <a:t>Extérieurs : (à privilégier) applications des mesures de sécurité (distanciation physique 2m, gel pour les mains</a:t>
            </a:r>
          </a:p>
          <a:p>
            <a:r>
              <a:rPr lang="fr-CA" dirty="0" smtClean="0"/>
              <a:t>Rôle appariteur (gérer les emprunts de matériels, désinfection des équipements utilisés)</a:t>
            </a:r>
          </a:p>
          <a:p>
            <a:r>
              <a:rPr lang="fr-CA" dirty="0" smtClean="0"/>
              <a:t>Plans de cours (ajuster et prévoir 2 scénarios : a) hybride et b) à distance (cas de </a:t>
            </a:r>
            <a:r>
              <a:rPr lang="fr-CA" dirty="0" err="1" smtClean="0"/>
              <a:t>reconfinement</a:t>
            </a:r>
            <a:r>
              <a:rPr lang="fr-CA" dirty="0" smtClean="0"/>
              <a:t>). + Scénario catastrophe (arrêt de la session).</a:t>
            </a:r>
          </a:p>
          <a:p>
            <a:r>
              <a:rPr lang="fr-CA" dirty="0" smtClean="0"/>
              <a:t>Usage du Gymnase N : 24 étudiants max, gel à l’entrée, masque et distanciation physique</a:t>
            </a:r>
          </a:p>
          <a:p>
            <a:r>
              <a:rPr lang="fr-CA" dirty="0" smtClean="0"/>
              <a:t>Réservation et utilisation des locaux</a:t>
            </a:r>
          </a:p>
          <a:p>
            <a:r>
              <a:rPr lang="fr-CA" dirty="0" smtClean="0"/>
              <a:t>Minimiser les échanges entre étudiants et leurs </a:t>
            </a:r>
            <a:r>
              <a:rPr lang="fr-CA" dirty="0" smtClean="0"/>
              <a:t>déplacements (concepts de bulles)</a:t>
            </a:r>
            <a:endParaRPr lang="fr-CA" dirty="0" smtClean="0"/>
          </a:p>
          <a:p>
            <a:endParaRPr lang="fr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47080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560" y="212271"/>
            <a:ext cx="9906000" cy="1485900"/>
          </a:xfrm>
        </p:spPr>
        <p:txBody>
          <a:bodyPr/>
          <a:lstStyle/>
          <a:p>
            <a:r>
              <a:rPr lang="fr-CA" dirty="0" smtClean="0"/>
              <a:t>1. Proposition </a:t>
            </a:r>
            <a:r>
              <a:rPr lang="fr-CA" dirty="0" smtClean="0"/>
              <a:t>de lignes </a:t>
            </a:r>
            <a:r>
              <a:rPr lang="fr-CA" dirty="0" smtClean="0"/>
              <a:t>directrices – </a:t>
            </a:r>
            <a:br>
              <a:rPr lang="fr-CA" dirty="0" smtClean="0"/>
            </a:br>
            <a:r>
              <a:rPr lang="fr-CA" dirty="0" smtClean="0"/>
              <a:t>Stages EPS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1698171"/>
            <a:ext cx="10402389" cy="5016138"/>
          </a:xfrm>
        </p:spPr>
        <p:txBody>
          <a:bodyPr>
            <a:normAutofit/>
          </a:bodyPr>
          <a:lstStyle/>
          <a:p>
            <a:r>
              <a:rPr lang="fr-CA" dirty="0" smtClean="0"/>
              <a:t>Pour les cours magistraux, favoriser l’enseignement à distance</a:t>
            </a:r>
          </a:p>
          <a:p>
            <a:r>
              <a:rPr lang="fr-CA" dirty="0" smtClean="0"/>
              <a:t>Pour </a:t>
            </a:r>
            <a:r>
              <a:rPr lang="fr-CA" dirty="0" smtClean="0"/>
              <a:t>les cours pratiques, possibilité de faire des cours présentiels</a:t>
            </a:r>
          </a:p>
          <a:p>
            <a:pPr lvl="1"/>
            <a:r>
              <a:rPr lang="fr-CA" dirty="0" smtClean="0"/>
              <a:t>Intérieurs : applications des 3 mesures de sécurité (port du masque, distanciation physique </a:t>
            </a:r>
            <a:r>
              <a:rPr lang="fr-CA" dirty="0" smtClean="0"/>
              <a:t>1,5 (immobile) ou 2m (action), </a:t>
            </a:r>
            <a:r>
              <a:rPr lang="fr-CA" dirty="0" smtClean="0"/>
              <a:t>gel pour les mains, </a:t>
            </a:r>
            <a:r>
              <a:rPr lang="fr-CA" dirty="0" smtClean="0"/>
              <a:t>désinfection </a:t>
            </a:r>
            <a:r>
              <a:rPr lang="fr-CA" dirty="0" smtClean="0"/>
              <a:t>des objets partagés)</a:t>
            </a:r>
          </a:p>
          <a:p>
            <a:pPr lvl="1"/>
            <a:r>
              <a:rPr lang="fr-CA" dirty="0" smtClean="0"/>
              <a:t>Extérieurs : (à privilégier) applications des mesures de sécurité (distanciation physique 2m, gel pour les mains</a:t>
            </a:r>
          </a:p>
          <a:p>
            <a:r>
              <a:rPr lang="fr-CA" dirty="0" smtClean="0"/>
              <a:t>Application des normes scolaires de l’enseignement </a:t>
            </a:r>
            <a:r>
              <a:rPr lang="fr-CA" dirty="0" smtClean="0"/>
              <a:t>présentiel au </a:t>
            </a:r>
            <a:r>
              <a:rPr lang="fr-CA" dirty="0" smtClean="0"/>
              <a:t>primaire et secondaire</a:t>
            </a:r>
            <a:endParaRPr lang="fr-CA" dirty="0" smtClean="0"/>
          </a:p>
          <a:p>
            <a:r>
              <a:rPr lang="fr-CA" dirty="0" smtClean="0"/>
              <a:t>Plans de cours (ajuster et prévoir 2 scénarios : a) hybride et b) à distance (cas de </a:t>
            </a:r>
            <a:r>
              <a:rPr lang="fr-CA" dirty="0" err="1" smtClean="0"/>
              <a:t>reconfinement</a:t>
            </a:r>
            <a:r>
              <a:rPr lang="fr-CA" dirty="0" smtClean="0"/>
              <a:t>). + Scénario catastrophe (arrêt de la session).</a:t>
            </a:r>
          </a:p>
          <a:p>
            <a:r>
              <a:rPr lang="fr-CA" dirty="0" smtClean="0"/>
              <a:t>Minimiser </a:t>
            </a:r>
            <a:r>
              <a:rPr lang="fr-CA" dirty="0" smtClean="0"/>
              <a:t>les échanges entre étudiants et leurs déplacements</a:t>
            </a:r>
          </a:p>
          <a:p>
            <a:endParaRPr lang="fr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04897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En cas de…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Dans </a:t>
            </a:r>
            <a:r>
              <a:rPr lang="fr-CA" dirty="0"/>
              <a:t>le cas d’une personne qui aurait les symptômes de COVID19 (fièvre ou projection de gouttelettes), il est demandé à la personne de se retirer et de procéder à un test de dépistage aussi vite que possible. Si le cas est négatif, il peut revenir au cours présentiel. Tous les personnes qui ont été en contact avec lui doivent procéder à un test.</a:t>
            </a:r>
            <a:endParaRPr lang="en-CA" dirty="0"/>
          </a:p>
          <a:p>
            <a:r>
              <a:rPr lang="fr-CA" dirty="0" smtClean="0"/>
              <a:t>Dans </a:t>
            </a:r>
            <a:r>
              <a:rPr lang="fr-CA" dirty="0"/>
              <a:t>le cas de l’éclosion d’un cas de COVID19, un protocole est mis en </a:t>
            </a:r>
            <a:r>
              <a:rPr lang="fr-CA" dirty="0" smtClean="0"/>
              <a:t>place. </a:t>
            </a:r>
            <a:r>
              <a:rPr lang="fr-CA" dirty="0"/>
              <a:t>Composer le 1 877 644-4545 dans les plus brefs délais et suivre les directives de santé publique qui vous seront données. La personne doit s’isoler à la maison jusqu’à ce que vous receviez les directives de la santé </a:t>
            </a:r>
            <a:r>
              <a:rPr lang="fr-CA" dirty="0" smtClean="0"/>
              <a:t>publique.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8534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2. Discussion </a:t>
            </a:r>
            <a:r>
              <a:rPr lang="fr-CA" dirty="0"/>
              <a:t>sur l'application de ces lignes </a:t>
            </a:r>
            <a:r>
              <a:rPr lang="fr-CA" dirty="0" smtClean="0"/>
              <a:t>directrices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Avis, opinions</a:t>
            </a:r>
          </a:p>
          <a:p>
            <a:r>
              <a:rPr lang="fr-CA" dirty="0" smtClean="0"/>
              <a:t>Cas concrets</a:t>
            </a:r>
          </a:p>
          <a:p>
            <a:r>
              <a:rPr lang="fr-CA" dirty="0" smtClean="0"/>
              <a:t>Craintes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33193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3. Lignes directrices DSAP</a:t>
            </a:r>
            <a:br>
              <a:rPr lang="fr-CA" dirty="0" smtClean="0"/>
            </a:br>
            <a:r>
              <a:rPr lang="fr-CA" dirty="0" smtClean="0"/>
              <a:t>Enseignement EPS-KIN A20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171700"/>
            <a:ext cx="10454640" cy="4620986"/>
          </a:xfrm>
        </p:spPr>
        <p:txBody>
          <a:bodyPr>
            <a:normAutofit lnSpcReduction="10000"/>
          </a:bodyPr>
          <a:lstStyle/>
          <a:p>
            <a:r>
              <a:rPr lang="fr-CA" dirty="0"/>
              <a:t>Pour les cours magistraux, favoriser l’enseignement à </a:t>
            </a:r>
            <a:r>
              <a:rPr lang="fr-CA" dirty="0" smtClean="0"/>
              <a:t>distance</a:t>
            </a:r>
          </a:p>
          <a:p>
            <a:r>
              <a:rPr lang="fr-CA" dirty="0"/>
              <a:t>Pour les cours pratiques, possibilité de faire des cours </a:t>
            </a:r>
            <a:r>
              <a:rPr lang="fr-CA" dirty="0" smtClean="0"/>
              <a:t>présentiels</a:t>
            </a:r>
          </a:p>
          <a:p>
            <a:r>
              <a:rPr lang="fr-CA" dirty="0" smtClean="0"/>
              <a:t>Cours présentiels intérieurs : applications </a:t>
            </a:r>
            <a:r>
              <a:rPr lang="fr-CA" dirty="0"/>
              <a:t>des 3 mesures de sécurité (port du masque, distanciation physique 2m, gel pour les mains, </a:t>
            </a:r>
            <a:r>
              <a:rPr lang="fr-CA" dirty="0" smtClean="0"/>
              <a:t>désinfection </a:t>
            </a:r>
            <a:r>
              <a:rPr lang="fr-CA" dirty="0"/>
              <a:t>des objets partagés</a:t>
            </a:r>
            <a:r>
              <a:rPr lang="fr-CA" dirty="0" smtClean="0"/>
              <a:t>), max de 24 étudiants au Gymnase N</a:t>
            </a:r>
          </a:p>
          <a:p>
            <a:r>
              <a:rPr lang="fr-CA" dirty="0" smtClean="0"/>
              <a:t>Cours présentiels extérieurs (à privilégier) : applications </a:t>
            </a:r>
            <a:r>
              <a:rPr lang="fr-CA" dirty="0"/>
              <a:t>des mesures de sécurité (distanciation physique 2m, gel pour les </a:t>
            </a:r>
            <a:r>
              <a:rPr lang="fr-CA" dirty="0" smtClean="0"/>
              <a:t>mains, vérifier la disponibilités et l’autorisation d’utilisation des espaces</a:t>
            </a:r>
          </a:p>
          <a:p>
            <a:r>
              <a:rPr lang="fr-CA" dirty="0" smtClean="0"/>
              <a:t>Plan de cours : prévoir 2 scénarios (hybride + à distance) et aviser les étudiants</a:t>
            </a:r>
            <a:endParaRPr lang="fr-CA" dirty="0"/>
          </a:p>
          <a:p>
            <a:r>
              <a:rPr lang="fr-CA" dirty="0" smtClean="0"/>
              <a:t>Emprunt du matériel (Gym N) : suivre la procédure et gestion par appariteur</a:t>
            </a:r>
          </a:p>
          <a:p>
            <a:r>
              <a:rPr lang="fr-CA" dirty="0" smtClean="0"/>
              <a:t>Désinfection du matériel : par l’appariteur au retour des équipements</a:t>
            </a:r>
          </a:p>
          <a:p>
            <a:r>
              <a:rPr lang="fr-CA" dirty="0" smtClean="0"/>
              <a:t>Minimiser les échanges entre étudiants : gestion des groupes, des équipes de travail</a:t>
            </a:r>
            <a:endParaRPr lang="fr-CA" dirty="0"/>
          </a:p>
          <a:p>
            <a:endParaRPr lang="fr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91911697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1454</TotalTime>
  <Words>749</Words>
  <Application>Microsoft Office PowerPoint</Application>
  <PresentationFormat>Widescreen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Formation DSAP-COVID19</vt:lpstr>
      <vt:lpstr>Contexte Covid19 – A20</vt:lpstr>
      <vt:lpstr>Objectifs de la formation</vt:lpstr>
      <vt:lpstr>1. Proposition de lignes directrices –  Cours présentiels EPS</vt:lpstr>
      <vt:lpstr>1. Proposition de lignes directrices –  Stages EPS</vt:lpstr>
      <vt:lpstr>En cas de…</vt:lpstr>
      <vt:lpstr>2. Discussion sur l'application de ces lignes directrices </vt:lpstr>
      <vt:lpstr>3. Lignes directrices DSAP Enseignement EPS-KIN A20</vt:lpstr>
    </vt:vector>
  </TitlesOfParts>
  <Company>Université du Québec à Montréal (UQAM)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DSAP-COVID19</dc:title>
  <dc:creator>Gadais, Tegwen</dc:creator>
  <cp:lastModifiedBy>Gadais, Tegwen</cp:lastModifiedBy>
  <cp:revision>6</cp:revision>
  <dcterms:created xsi:type="dcterms:W3CDTF">2020-08-06T17:58:44Z</dcterms:created>
  <dcterms:modified xsi:type="dcterms:W3CDTF">2020-08-14T17:54:58Z</dcterms:modified>
</cp:coreProperties>
</file>